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642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6f89164b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6f89164b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6f89164b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6f89164b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708980d6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708980d6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6f89164b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6f89164b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708980d6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708980d6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08980d63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708980d63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708980d63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708980d63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708980d63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708980d63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708980d63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708980d63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708980d6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708980d6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6f89164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6f89164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6f89164b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6f89164b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6f89164b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6f89164b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6f89164b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6f89164b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5708980d6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5708980d6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72e4718b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72e4718b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72e4718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72e4718b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72e4718b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72e4718b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708980d63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708980d63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6f89164b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6f89164b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72e4718b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72e4718b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6f89164b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6f89164b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708980d63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708980d63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708980d63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5708980d63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708980d63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708980d63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708980d6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708980d6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708980d63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708980d63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708980d63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708980d63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708980d63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708980d63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708980d63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708980d63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72e4718b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572e4718b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708980d63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5708980d63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6f89164b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6f89164b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72e4718b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572e4718b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708980d63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5708980d63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708980d63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5708980d63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708980d63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708980d63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5708980d63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5708980d63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708980d63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5708980d63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5708980d63_1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5708980d63_1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708980d63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5708980d63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5708980d63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5708980d63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708980d63_1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5708980d63_1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6f89164b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6f89164b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708980d63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708980d63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f89164b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6f89164b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72e4718b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72e4718b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708980d6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708980d6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750ff6fd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750ff6fd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6457850" y="2774325"/>
            <a:ext cx="6100200" cy="202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14363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608100" y="679500"/>
            <a:ext cx="4197900" cy="969300"/>
          </a:xfrm>
          <a:prstGeom prst="rect">
            <a:avLst/>
          </a:prstGeom>
          <a:effectLst>
            <a:outerShdw blurRad="22860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5311" b="1" i="1"/>
              <a:t>TECH-GEEKS</a:t>
            </a:r>
            <a:endParaRPr sz="5311" b="1" i="1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143650" y="1648800"/>
            <a:ext cx="5388300" cy="505500"/>
          </a:xfrm>
          <a:prstGeom prst="rect">
            <a:avLst/>
          </a:prstGeom>
          <a:noFill/>
          <a:effectLst>
            <a:outerShdw blurRad="22860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t" sz="1729" b="1" i="1">
                <a:solidFill>
                  <a:srgbClr val="0C0C0C"/>
                </a:solidFill>
              </a:rPr>
              <a:t>P</a:t>
            </a:r>
            <a:r>
              <a:rPr lang="it" sz="1629" b="1" i="1">
                <a:solidFill>
                  <a:srgbClr val="0C0C0C"/>
                </a:solidFill>
              </a:rPr>
              <a:t>agnucco Luca - Chiki Amine - Snidero Emanuele</a:t>
            </a:r>
            <a:endParaRPr sz="1629" b="1" i="1">
              <a:solidFill>
                <a:srgbClr val="0C0C0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>
                <a:solidFill>
                  <a:srgbClr val="0C0C0C"/>
                </a:solidFill>
              </a:rPr>
              <a:t>Azure Function:</a:t>
            </a:r>
            <a:endParaRPr b="1" i="1">
              <a:solidFill>
                <a:srgbClr val="0C0C0C"/>
              </a:solidFill>
            </a:endParaRPr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Coda di messaggi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8712"/>
            <a:ext cx="8520601" cy="1216300"/>
          </a:xfrm>
          <a:prstGeom prst="rect">
            <a:avLst/>
          </a:prstGeom>
          <a:noFill/>
          <a:ln>
            <a:noFill/>
          </a:ln>
          <a:effectLst>
            <a:outerShdw blurRad="485775" dist="19050" dir="5400000" algn="bl" rotWithShape="0">
              <a:srgbClr val="000000">
                <a:alpha val="26000"/>
              </a:srgbClr>
            </a:outerShdw>
          </a:effectLst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4">
            <a:alphaModFix/>
          </a:blip>
          <a:srcRect l="6926" t="6817" r="6926" b="6331"/>
          <a:stretch/>
        </p:blipFill>
        <p:spPr>
          <a:xfrm>
            <a:off x="5973975" y="2728200"/>
            <a:ext cx="2002250" cy="2007625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C0C0C">
                <a:alpha val="20000"/>
              </a:srgbClr>
            </a:outerShdw>
          </a:effectLst>
        </p:spPr>
      </p:pic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2115300" y="3258450"/>
            <a:ext cx="289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>
                <a:solidFill>
                  <a:srgbClr val="1E1E1E"/>
                </a:solidFill>
              </a:rPr>
              <a:t>INSERIMENTO</a:t>
            </a:r>
            <a:endParaRPr b="1" i="1">
              <a:solidFill>
                <a:srgbClr val="1E1E1E"/>
              </a:solidFill>
            </a:endParaRPr>
          </a:p>
        </p:txBody>
      </p:sp>
      <p:sp>
        <p:nvSpPr>
          <p:cNvPr id="143" name="Google Shape;143;p22"/>
          <p:cNvSpPr/>
          <p:nvPr/>
        </p:nvSpPr>
        <p:spPr>
          <a:xfrm rot="5400000">
            <a:off x="2740150" y="874050"/>
            <a:ext cx="1451400" cy="4575300"/>
          </a:xfrm>
          <a:prstGeom prst="bentUpArrow">
            <a:avLst>
              <a:gd name="adj1" fmla="val 2727"/>
              <a:gd name="adj2" fmla="val 7890"/>
              <a:gd name="adj3" fmla="val 17835"/>
            </a:avLst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562150" y="1456375"/>
            <a:ext cx="5807400" cy="292800"/>
          </a:xfrm>
          <a:prstGeom prst="rect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29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Inserimento Codice:</a:t>
            </a:r>
            <a:endParaRPr b="1" i="1"/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t="8390" r="3688" b="5112"/>
          <a:stretch/>
        </p:blipFill>
        <p:spPr>
          <a:xfrm>
            <a:off x="601875" y="965700"/>
            <a:ext cx="7940250" cy="4019550"/>
          </a:xfrm>
          <a:prstGeom prst="rect">
            <a:avLst/>
          </a:prstGeom>
          <a:noFill/>
          <a:ln>
            <a:noFill/>
          </a:ln>
          <a:effectLst>
            <a:outerShdw blurRad="342900" dist="9525" dir="2640000" algn="bl" rotWithShape="0">
              <a:srgbClr val="0C0C0C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311700" y="1999800"/>
            <a:ext cx="85206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6600" b="1" i="1">
                <a:solidFill>
                  <a:schemeClr val="dk1"/>
                </a:solidFill>
              </a:rPr>
              <a:t>Controlli</a:t>
            </a:r>
            <a:endParaRPr sz="5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Controllo codice inserito:</a:t>
            </a:r>
            <a:endParaRPr b="1" i="1"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 controlla che il codice sia presente nella tabella Tokens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l="6271" t="8189" r="7580" b="6508"/>
          <a:stretch/>
        </p:blipFill>
        <p:spPr>
          <a:xfrm>
            <a:off x="3293300" y="1805300"/>
            <a:ext cx="2557400" cy="2532350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11700" y="355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Codice Sbagliato:</a:t>
            </a:r>
            <a:endParaRPr b="1" i="1"/>
          </a:p>
        </p:txBody>
      </p:sp>
      <p:pic>
        <p:nvPicPr>
          <p:cNvPr id="168" name="Google Shape;168;p26"/>
          <p:cNvPicPr preferRelativeResize="0"/>
          <p:nvPr/>
        </p:nvPicPr>
        <p:blipFill rotWithShape="1">
          <a:blip r:embed="rId3">
            <a:alphaModFix/>
          </a:blip>
          <a:srcRect t="8654" r="3409" b="5227"/>
          <a:stretch/>
        </p:blipFill>
        <p:spPr>
          <a:xfrm>
            <a:off x="761425" y="983325"/>
            <a:ext cx="7908902" cy="3916474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Codice corretto:</a:t>
            </a:r>
            <a:endParaRPr b="1" i="1"/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l="18745" t="19077" r="19753" b="18434"/>
          <a:stretch/>
        </p:blipFill>
        <p:spPr>
          <a:xfrm>
            <a:off x="3041400" y="1276300"/>
            <a:ext cx="3061200" cy="3110100"/>
          </a:xfrm>
          <a:prstGeom prst="ellipse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Controlli:</a:t>
            </a:r>
            <a:endParaRPr b="1" i="1"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 controlla che l’utente abbia i permessi per accedere alla porta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l="2480" t="3155" r="3921" b="3751"/>
          <a:stretch/>
        </p:blipFill>
        <p:spPr>
          <a:xfrm>
            <a:off x="3355075" y="1974125"/>
            <a:ext cx="2433850" cy="1835350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311700" y="3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Permesso negato:</a:t>
            </a:r>
            <a:endParaRPr b="1" i="1"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t="8351" r="3818" b="4472"/>
          <a:stretch/>
        </p:blipFill>
        <p:spPr>
          <a:xfrm>
            <a:off x="782600" y="983325"/>
            <a:ext cx="7774123" cy="3916474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Permesso verificato:</a:t>
            </a:r>
            <a:endParaRPr b="1" i="1"/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l="18745" t="19077" r="19753" b="18434"/>
          <a:stretch/>
        </p:blipFill>
        <p:spPr>
          <a:xfrm>
            <a:off x="3041400" y="1276300"/>
            <a:ext cx="3061200" cy="3110100"/>
          </a:xfrm>
          <a:prstGeom prst="ellipse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00" y="287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Token:</a:t>
            </a:r>
            <a:endParaRPr b="1" i="1"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t="8689" r="3716" b="4678"/>
          <a:stretch/>
        </p:blipFill>
        <p:spPr>
          <a:xfrm>
            <a:off x="620675" y="1017725"/>
            <a:ext cx="7902650" cy="4003875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Aree operative</a:t>
            </a:r>
            <a:endParaRPr b="1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3939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000" b="1"/>
              <a:t>Infrastruttura cloud</a:t>
            </a:r>
            <a:r>
              <a:rPr lang="it" sz="2000"/>
              <a:t>→ Chiki Amine</a:t>
            </a:r>
            <a:endParaRPr sz="2000" b="1"/>
          </a:p>
          <a:p>
            <a:pPr marL="0" lvl="0" indent="0" algn="l" rtl="0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it" sz="2000" b="1"/>
              <a:t>PIC e RS485</a:t>
            </a:r>
            <a:r>
              <a:rPr lang="it" sz="2000"/>
              <a:t> → Pagnucco Luca</a:t>
            </a:r>
            <a:endParaRPr sz="2000"/>
          </a:p>
          <a:p>
            <a:pPr marL="0" lvl="0" indent="0" algn="l" rtl="0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it" sz="2000" b="1"/>
              <a:t>Raspberry</a:t>
            </a:r>
            <a:r>
              <a:rPr lang="it" sz="2000"/>
              <a:t> </a:t>
            </a:r>
            <a:r>
              <a:rPr lang="it" sz="2000" b="1"/>
              <a:t>Pi</a:t>
            </a:r>
            <a:r>
              <a:rPr lang="it" sz="2000"/>
              <a:t>→ Chiki Amine e Pagnucco Luca</a:t>
            </a:r>
            <a:endParaRPr sz="2000"/>
          </a:p>
          <a:p>
            <a:pPr marL="457200" lvl="0" indent="0" algn="l" rtl="0">
              <a:spcBef>
                <a:spcPts val="20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Ricezione codice da Cloud:</a:t>
            </a:r>
            <a:endParaRPr b="1" i="1"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1"/>
          </p:nvPr>
        </p:nvSpPr>
        <p:spPr>
          <a:xfrm>
            <a:off x="3963925" y="2285400"/>
            <a:ext cx="180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“1/001/0/4563/r/n” </a:t>
            </a:r>
            <a:r>
              <a:rPr lang="it"/>
              <a:t>  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485875"/>
            <a:ext cx="3183000" cy="2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b="1">
                <a:solidFill>
                  <a:schemeClr val="dk1"/>
                </a:solidFill>
              </a:rPr>
              <a:t>message:  </a:t>
            </a:r>
            <a:br>
              <a:rPr lang="it" b="1">
                <a:solidFill>
                  <a:schemeClr val="dk1"/>
                </a:solidFill>
              </a:rPr>
            </a:br>
            <a:r>
              <a:rPr lang="it" b="1">
                <a:solidFill>
                  <a:schemeClr val="dk1"/>
                </a:solidFill>
              </a:rPr>
              <a:t>               {</a:t>
            </a:r>
            <a:endParaRPr b="1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IdBoard: 1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Code: 2100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IdUser: “</a:t>
            </a:r>
            <a:r>
              <a:rPr lang="it" i="1">
                <a:solidFill>
                  <a:schemeClr val="dk1"/>
                </a:solidFill>
              </a:rPr>
              <a:t>GUID</a:t>
            </a:r>
            <a:r>
              <a:rPr lang="it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6951700" y="1253050"/>
            <a:ext cx="164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  </a:t>
            </a:r>
            <a:endParaRPr/>
          </a:p>
        </p:txBody>
      </p:sp>
      <p:sp>
        <p:nvSpPr>
          <p:cNvPr id="208" name="Google Shape;208;p32"/>
          <p:cNvSpPr/>
          <p:nvPr/>
        </p:nvSpPr>
        <p:spPr>
          <a:xfrm>
            <a:off x="7040700" y="2061075"/>
            <a:ext cx="1648200" cy="103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PIC</a:t>
            </a:r>
            <a:endParaRPr/>
          </a:p>
        </p:txBody>
      </p:sp>
      <p:cxnSp>
        <p:nvCxnSpPr>
          <p:cNvPr id="209" name="Google Shape;209;p32"/>
          <p:cNvCxnSpPr>
            <a:endCxn id="205" idx="1"/>
          </p:cNvCxnSpPr>
          <p:nvPr/>
        </p:nvCxnSpPr>
        <p:spPr>
          <a:xfrm rot="10800000" flipH="1">
            <a:off x="3059125" y="2571750"/>
            <a:ext cx="904800" cy="18300"/>
          </a:xfrm>
          <a:prstGeom prst="straightConnector1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3169975" y="2128600"/>
            <a:ext cx="65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 b="1">
                <a:solidFill>
                  <a:schemeClr val="dk1"/>
                </a:solidFill>
              </a:rPr>
              <a:t>PARSE</a:t>
            </a:r>
            <a:r>
              <a:rPr lang="it" b="1"/>
              <a:t> </a:t>
            </a:r>
            <a:endParaRPr b="1"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1"/>
          </p:nvPr>
        </p:nvSpPr>
        <p:spPr>
          <a:xfrm>
            <a:off x="6026275" y="2128588"/>
            <a:ext cx="164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 b="1">
                <a:solidFill>
                  <a:schemeClr val="dk1"/>
                </a:solidFill>
              </a:rPr>
              <a:t>SEND</a:t>
            </a:r>
            <a:r>
              <a:rPr lang="it" b="1"/>
              <a:t> </a:t>
            </a:r>
            <a:endParaRPr b="1"/>
          </a:p>
        </p:txBody>
      </p:sp>
      <p:cxnSp>
        <p:nvCxnSpPr>
          <p:cNvPr id="212" name="Google Shape;212;p32"/>
          <p:cNvCxnSpPr/>
          <p:nvPr/>
        </p:nvCxnSpPr>
        <p:spPr>
          <a:xfrm rot="10800000" flipH="1">
            <a:off x="5696947" y="2574530"/>
            <a:ext cx="1269900" cy="10504"/>
          </a:xfrm>
          <a:prstGeom prst="straightConnector1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311700" y="454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Inserimento Codice su PIC:</a:t>
            </a:r>
            <a:endParaRPr b="1" i="1"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2390750"/>
            <a:ext cx="1824449" cy="812225"/>
          </a:xfrm>
          <a:prstGeom prst="rect">
            <a:avLst/>
          </a:prstGeom>
          <a:noFill/>
          <a:ln>
            <a:noFill/>
          </a:ln>
          <a:effectLst>
            <a:outerShdw blurRad="414338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3350" y="1444750"/>
            <a:ext cx="1731599" cy="764850"/>
          </a:xfrm>
          <a:prstGeom prst="rect">
            <a:avLst/>
          </a:prstGeom>
          <a:noFill/>
          <a:ln>
            <a:noFill/>
          </a:ln>
          <a:effectLst>
            <a:outerShdw blurRad="414338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688" y="1395993"/>
            <a:ext cx="1824450" cy="813607"/>
          </a:xfrm>
          <a:prstGeom prst="rect">
            <a:avLst/>
          </a:prstGeom>
          <a:noFill/>
          <a:ln>
            <a:noFill/>
          </a:ln>
          <a:effectLst>
            <a:outerShdw blurRad="414338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221" name="Google Shape;22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2350" y="3553700"/>
            <a:ext cx="1733610" cy="764850"/>
          </a:xfrm>
          <a:prstGeom prst="rect">
            <a:avLst/>
          </a:prstGeom>
          <a:noFill/>
          <a:ln>
            <a:noFill/>
          </a:ln>
          <a:effectLst>
            <a:outerShdw blurRad="414338" dist="1905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222" name="Google Shape;222;p33"/>
          <p:cNvSpPr txBox="1">
            <a:spLocks noGrp="1"/>
          </p:cNvSpPr>
          <p:nvPr>
            <p:ph type="body" idx="1"/>
          </p:nvPr>
        </p:nvSpPr>
        <p:spPr>
          <a:xfrm>
            <a:off x="7294950" y="1513300"/>
            <a:ext cx="164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“0/001/1/0/r/n” </a:t>
            </a:r>
            <a:r>
              <a:rPr lang="it"/>
              <a:t>  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7368875" y="3660425"/>
            <a:ext cx="164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“0/001/1/1/r/n” </a:t>
            </a:r>
            <a:r>
              <a:rPr lang="it"/>
              <a:t>  </a:t>
            </a:r>
            <a:endParaRPr/>
          </a:p>
        </p:txBody>
      </p:sp>
      <p:cxnSp>
        <p:nvCxnSpPr>
          <p:cNvPr id="224" name="Google Shape;224;p33"/>
          <p:cNvCxnSpPr/>
          <p:nvPr/>
        </p:nvCxnSpPr>
        <p:spPr>
          <a:xfrm>
            <a:off x="2096025" y="2849000"/>
            <a:ext cx="541800" cy="92670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33"/>
          <p:cNvCxnSpPr>
            <a:endCxn id="223" idx="1"/>
          </p:cNvCxnSpPr>
          <p:nvPr/>
        </p:nvCxnSpPr>
        <p:spPr>
          <a:xfrm>
            <a:off x="4511975" y="3925475"/>
            <a:ext cx="2856900" cy="2130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33"/>
          <p:cNvCxnSpPr/>
          <p:nvPr/>
        </p:nvCxnSpPr>
        <p:spPr>
          <a:xfrm rot="10800000" flipH="1">
            <a:off x="2096022" y="1818025"/>
            <a:ext cx="541800" cy="92670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33"/>
          <p:cNvCxnSpPr>
            <a:endCxn id="220" idx="1"/>
          </p:cNvCxnSpPr>
          <p:nvPr/>
        </p:nvCxnSpPr>
        <p:spPr>
          <a:xfrm>
            <a:off x="4435788" y="1796496"/>
            <a:ext cx="543900" cy="630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33"/>
          <p:cNvCxnSpPr>
            <a:endCxn id="222" idx="1"/>
          </p:cNvCxnSpPr>
          <p:nvPr/>
        </p:nvCxnSpPr>
        <p:spPr>
          <a:xfrm rot="10800000" flipH="1">
            <a:off x="6804150" y="1799650"/>
            <a:ext cx="490800" cy="300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body" idx="1"/>
          </p:nvPr>
        </p:nvSpPr>
        <p:spPr>
          <a:xfrm>
            <a:off x="258800" y="2231500"/>
            <a:ext cx="164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b="1">
                <a:solidFill>
                  <a:schemeClr val="dk1"/>
                </a:solidFill>
              </a:rPr>
              <a:t>“0/001/1/1/r/n” </a:t>
            </a:r>
            <a:r>
              <a:rPr lang="it" b="1"/>
              <a:t>  </a:t>
            </a:r>
            <a:endParaRPr b="1"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1"/>
          </p:nvPr>
        </p:nvSpPr>
        <p:spPr>
          <a:xfrm>
            <a:off x="2281025" y="1324975"/>
            <a:ext cx="3693300" cy="29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it" sz="1134" b="1">
                <a:solidFill>
                  <a:schemeClr val="dk1"/>
                </a:solidFill>
              </a:rPr>
              <a:t>Messagge: {</a:t>
            </a:r>
            <a:endParaRPr sz="1134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it" sz="1134">
                <a:solidFill>
                  <a:schemeClr val="dk1"/>
                </a:solidFill>
              </a:rPr>
              <a:t>TypeOfMessage: 1,</a:t>
            </a:r>
            <a:endParaRPr sz="1134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it" sz="1134">
                <a:solidFill>
                  <a:schemeClr val="dk1"/>
                </a:solidFill>
              </a:rPr>
              <a:t> Device: 2,</a:t>
            </a:r>
            <a:endParaRPr sz="1134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it" sz="1134">
                <a:solidFill>
                  <a:schemeClr val="dk1"/>
                </a:solidFill>
              </a:rPr>
              <a:t> Board: 1,</a:t>
            </a:r>
            <a:endParaRPr sz="1134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it" sz="1134">
                <a:solidFill>
                  <a:schemeClr val="dk1"/>
                </a:solidFill>
              </a:rPr>
              <a:t> Success: true,</a:t>
            </a:r>
            <a:endParaRPr sz="1134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it" sz="1134">
                <a:solidFill>
                  <a:schemeClr val="dk1"/>
                </a:solidFill>
              </a:rPr>
              <a:t> Date: “2023-07-03T15:23:38+02:00”,</a:t>
            </a:r>
            <a:endParaRPr sz="1134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it" sz="1134">
                <a:solidFill>
                  <a:schemeClr val="dk1"/>
                </a:solidFill>
              </a:rPr>
              <a:t> IdUser: “</a:t>
            </a:r>
            <a:r>
              <a:rPr lang="it" sz="1134" i="1">
                <a:solidFill>
                  <a:schemeClr val="dk1"/>
                </a:solidFill>
              </a:rPr>
              <a:t>GUID</a:t>
            </a:r>
            <a:r>
              <a:rPr lang="it" sz="1134">
                <a:solidFill>
                  <a:schemeClr val="dk1"/>
                </a:solidFill>
              </a:rPr>
              <a:t>”</a:t>
            </a:r>
            <a:endParaRPr sz="1134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it" sz="1134">
                <a:solidFill>
                  <a:schemeClr val="dk1"/>
                </a:solidFill>
              </a:rPr>
              <a:t>      }</a:t>
            </a:r>
            <a:endParaRPr sz="1134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65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650"/>
          </a:p>
        </p:txBody>
      </p:sp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Invio risultato accesso al cloud:</a:t>
            </a:r>
            <a:endParaRPr b="1" i="1"/>
          </a:p>
        </p:txBody>
      </p:sp>
      <p:cxnSp>
        <p:nvCxnSpPr>
          <p:cNvPr id="236" name="Google Shape;236;p34"/>
          <p:cNvCxnSpPr>
            <a:stCxn id="233" idx="3"/>
          </p:cNvCxnSpPr>
          <p:nvPr/>
        </p:nvCxnSpPr>
        <p:spPr>
          <a:xfrm>
            <a:off x="1907000" y="2517850"/>
            <a:ext cx="878400" cy="5100"/>
          </a:xfrm>
          <a:prstGeom prst="straightConnector1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34"/>
          <p:cNvSpPr txBox="1">
            <a:spLocks noGrp="1"/>
          </p:cNvSpPr>
          <p:nvPr>
            <p:ph type="body" idx="1"/>
          </p:nvPr>
        </p:nvSpPr>
        <p:spPr>
          <a:xfrm>
            <a:off x="311700" y="3233325"/>
            <a:ext cx="164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b="1">
                <a:solidFill>
                  <a:schemeClr val="dk1"/>
                </a:solidFill>
              </a:rPr>
              <a:t>Lista utenti</a:t>
            </a:r>
            <a:endParaRPr b="1"/>
          </a:p>
        </p:txBody>
      </p:sp>
      <p:cxnSp>
        <p:nvCxnSpPr>
          <p:cNvPr id="238" name="Google Shape;238;p34"/>
          <p:cNvCxnSpPr>
            <a:stCxn id="237" idx="3"/>
          </p:cNvCxnSpPr>
          <p:nvPr/>
        </p:nvCxnSpPr>
        <p:spPr>
          <a:xfrm>
            <a:off x="1959900" y="3519675"/>
            <a:ext cx="804600" cy="11700"/>
          </a:xfrm>
          <a:prstGeom prst="straightConnector1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" name="Google Shape;239;p34"/>
          <p:cNvSpPr/>
          <p:nvPr/>
        </p:nvSpPr>
        <p:spPr>
          <a:xfrm>
            <a:off x="6295450" y="1924625"/>
            <a:ext cx="1803276" cy="113238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CLOUD</a:t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6450525" y="3681363"/>
            <a:ext cx="1648200" cy="103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PIC</a:t>
            </a:r>
            <a:endParaRPr/>
          </a:p>
        </p:txBody>
      </p:sp>
      <p:cxnSp>
        <p:nvCxnSpPr>
          <p:cNvPr id="241" name="Google Shape;241;p34"/>
          <p:cNvCxnSpPr>
            <a:endCxn id="239" idx="2"/>
          </p:cNvCxnSpPr>
          <p:nvPr/>
        </p:nvCxnSpPr>
        <p:spPr>
          <a:xfrm>
            <a:off x="5491643" y="2490815"/>
            <a:ext cx="80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42;p34"/>
          <p:cNvSpPr txBox="1">
            <a:spLocks noGrp="1"/>
          </p:cNvSpPr>
          <p:nvPr>
            <p:ph type="body" idx="1"/>
          </p:nvPr>
        </p:nvSpPr>
        <p:spPr>
          <a:xfrm>
            <a:off x="5773000" y="3239175"/>
            <a:ext cx="164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 b="1">
                <a:solidFill>
                  <a:schemeClr val="dk1"/>
                </a:solidFill>
              </a:rPr>
              <a:t>ACK (“1/001/2”) </a:t>
            </a:r>
            <a:r>
              <a:rPr lang="it" b="1"/>
              <a:t>  </a:t>
            </a:r>
            <a:endParaRPr b="1"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2090275" y="2049675"/>
            <a:ext cx="62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 b="1">
                <a:solidFill>
                  <a:schemeClr val="dk1"/>
                </a:solidFill>
              </a:rPr>
              <a:t>PARSE</a:t>
            </a:r>
            <a:r>
              <a:rPr lang="it" b="1"/>
              <a:t> </a:t>
            </a:r>
            <a:endParaRPr b="1"/>
          </a:p>
        </p:txBody>
      </p:sp>
      <p:cxnSp>
        <p:nvCxnSpPr>
          <p:cNvPr id="244" name="Google Shape;244;p34"/>
          <p:cNvCxnSpPr/>
          <p:nvPr/>
        </p:nvCxnSpPr>
        <p:spPr>
          <a:xfrm>
            <a:off x="5463125" y="3443825"/>
            <a:ext cx="994800" cy="518700"/>
          </a:xfrm>
          <a:prstGeom prst="straightConnector1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4"/>
          <p:cNvSpPr txBox="1">
            <a:spLocks noGrp="1"/>
          </p:cNvSpPr>
          <p:nvPr>
            <p:ph type="body" idx="1"/>
          </p:nvPr>
        </p:nvSpPr>
        <p:spPr>
          <a:xfrm>
            <a:off x="5491650" y="1918125"/>
            <a:ext cx="620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 b="1">
                <a:solidFill>
                  <a:schemeClr val="dk1"/>
                </a:solidFill>
              </a:rPr>
              <a:t>SEND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title"/>
          </p:nvPr>
        </p:nvSpPr>
        <p:spPr>
          <a:xfrm>
            <a:off x="311700" y="264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Azure Function:</a:t>
            </a:r>
            <a:endParaRPr b="1" i="1"/>
          </a:p>
        </p:txBody>
      </p:sp>
      <p:sp>
        <p:nvSpPr>
          <p:cNvPr id="251" name="Google Shape;25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Coda di messaggi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0650"/>
            <a:ext cx="8520601" cy="1216300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31000"/>
              </a:srgbClr>
            </a:outerShdw>
          </a:effectLst>
        </p:spPr>
      </p:pic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2216050" y="3134900"/>
            <a:ext cx="249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INSERIMENTO</a:t>
            </a:r>
            <a:endParaRPr b="1" i="1"/>
          </a:p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l="2080" t="1900" r="2490" b="2130"/>
          <a:stretch/>
        </p:blipFill>
        <p:spPr>
          <a:xfrm>
            <a:off x="6323425" y="2242850"/>
            <a:ext cx="2125625" cy="2837625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31000"/>
              </a:srgbClr>
            </a:outerShdw>
          </a:effectLst>
        </p:spPr>
      </p:pic>
      <p:sp>
        <p:nvSpPr>
          <p:cNvPr id="255" name="Google Shape;255;p35"/>
          <p:cNvSpPr/>
          <p:nvPr/>
        </p:nvSpPr>
        <p:spPr>
          <a:xfrm rot="5400000">
            <a:off x="2644300" y="778125"/>
            <a:ext cx="1643100" cy="4575300"/>
          </a:xfrm>
          <a:prstGeom prst="bentUpArrow">
            <a:avLst>
              <a:gd name="adj1" fmla="val 2727"/>
              <a:gd name="adj2" fmla="val 7890"/>
              <a:gd name="adj3" fmla="val 17835"/>
            </a:avLst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/>
          <p:nvPr/>
        </p:nvSpPr>
        <p:spPr>
          <a:xfrm>
            <a:off x="562150" y="1703975"/>
            <a:ext cx="6328200" cy="292800"/>
          </a:xfrm>
          <a:prstGeom prst="rect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body" idx="1"/>
          </p:nvPr>
        </p:nvSpPr>
        <p:spPr>
          <a:xfrm>
            <a:off x="311700" y="1999800"/>
            <a:ext cx="85206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6600" b="1" i="1">
                <a:solidFill>
                  <a:schemeClr val="dk1"/>
                </a:solidFill>
              </a:rPr>
              <a:t>Gestione risorse</a:t>
            </a:r>
            <a:endParaRPr sz="5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title"/>
          </p:nvPr>
        </p:nvSpPr>
        <p:spPr>
          <a:xfrm>
            <a:off x="311700" y="14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Asp Net Identity:</a:t>
            </a:r>
            <a:endParaRPr b="1" i="1"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37" y="848625"/>
            <a:ext cx="7316532" cy="4126050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>
            <a:spLocks noGrp="1"/>
          </p:cNvSpPr>
          <p:nvPr>
            <p:ph type="title"/>
          </p:nvPr>
        </p:nvSpPr>
        <p:spPr>
          <a:xfrm>
            <a:off x="311700" y="14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edifici, porte, permessi, tokens e Accessi:</a:t>
            </a:r>
            <a:endParaRPr b="1" i="1"/>
          </a:p>
        </p:txBody>
      </p:sp>
      <p:pic>
        <p:nvPicPr>
          <p:cNvPr id="273" name="Google Shape;273;p38"/>
          <p:cNvPicPr preferRelativeResize="0"/>
          <p:nvPr/>
        </p:nvPicPr>
        <p:blipFill rotWithShape="1">
          <a:blip r:embed="rId3">
            <a:alphaModFix/>
          </a:blip>
          <a:srcRect l="7844" t="2744" r="6794" b="1972"/>
          <a:stretch/>
        </p:blipFill>
        <p:spPr>
          <a:xfrm>
            <a:off x="1376824" y="782050"/>
            <a:ext cx="6390351" cy="4193134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body" idx="1"/>
          </p:nvPr>
        </p:nvSpPr>
        <p:spPr>
          <a:xfrm>
            <a:off x="311700" y="1217475"/>
            <a:ext cx="8520600" cy="25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600" b="1" i="1">
                <a:solidFill>
                  <a:schemeClr val="dk1"/>
                </a:solidFill>
              </a:rPr>
              <a:t>Gestione</a:t>
            </a:r>
            <a:endParaRPr sz="6600" b="1" i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6600" b="1" i="1">
                <a:solidFill>
                  <a:schemeClr val="dk1"/>
                </a:solidFill>
              </a:rPr>
              <a:t>edifici e porte</a:t>
            </a:r>
            <a:endParaRPr sz="6600"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>
            <a:spLocks noGrp="1"/>
          </p:cNvSpPr>
          <p:nvPr>
            <p:ph type="title"/>
          </p:nvPr>
        </p:nvSpPr>
        <p:spPr>
          <a:xfrm>
            <a:off x="311700" y="14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Edifici:</a:t>
            </a:r>
            <a:endParaRPr b="1" i="1"/>
          </a:p>
        </p:txBody>
      </p:sp>
      <p:pic>
        <p:nvPicPr>
          <p:cNvPr id="284" name="Google Shape;284;p40"/>
          <p:cNvPicPr preferRelativeResize="0"/>
          <p:nvPr/>
        </p:nvPicPr>
        <p:blipFill rotWithShape="1">
          <a:blip r:embed="rId3">
            <a:alphaModFix/>
          </a:blip>
          <a:srcRect l="5220" t="8355" r="8482" b="7078"/>
          <a:stretch/>
        </p:blipFill>
        <p:spPr>
          <a:xfrm>
            <a:off x="833825" y="803600"/>
            <a:ext cx="7476349" cy="4126050"/>
          </a:xfrm>
          <a:prstGeom prst="rect">
            <a:avLst/>
          </a:prstGeom>
          <a:noFill/>
          <a:ln>
            <a:noFill/>
          </a:ln>
          <a:effectLst>
            <a:outerShdw blurRad="457200" dist="19050" dir="5400000" algn="bl" rotWithShape="0">
              <a:srgbClr val="00000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>
            <a:spLocks noGrp="1"/>
          </p:cNvSpPr>
          <p:nvPr>
            <p:ph type="title"/>
          </p:nvPr>
        </p:nvSpPr>
        <p:spPr>
          <a:xfrm>
            <a:off x="311700" y="14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Edifici:</a:t>
            </a:r>
            <a:endParaRPr b="1" i="1"/>
          </a:p>
        </p:txBody>
      </p:sp>
      <p:pic>
        <p:nvPicPr>
          <p:cNvPr id="290" name="Google Shape;290;p41"/>
          <p:cNvPicPr preferRelativeResize="0"/>
          <p:nvPr/>
        </p:nvPicPr>
        <p:blipFill rotWithShape="1">
          <a:blip r:embed="rId3">
            <a:alphaModFix/>
          </a:blip>
          <a:srcRect l="5220" t="8355" r="8482" b="7078"/>
          <a:stretch/>
        </p:blipFill>
        <p:spPr>
          <a:xfrm>
            <a:off x="833825" y="803600"/>
            <a:ext cx="7476349" cy="4126050"/>
          </a:xfrm>
          <a:prstGeom prst="rect">
            <a:avLst/>
          </a:prstGeom>
          <a:noFill/>
          <a:ln>
            <a:noFill/>
          </a:ln>
          <a:effectLst>
            <a:outerShdw blurRad="457200" dist="19050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291" name="Google Shape;291;p41"/>
          <p:cNvPicPr preferRelativeResize="0"/>
          <p:nvPr/>
        </p:nvPicPr>
        <p:blipFill rotWithShape="1">
          <a:blip r:embed="rId4">
            <a:alphaModFix/>
          </a:blip>
          <a:srcRect r="21783"/>
          <a:stretch/>
        </p:blipFill>
        <p:spPr>
          <a:xfrm>
            <a:off x="1648200" y="3075875"/>
            <a:ext cx="5847601" cy="1531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92" name="Google Shape;292;p41"/>
          <p:cNvCxnSpPr/>
          <p:nvPr/>
        </p:nvCxnSpPr>
        <p:spPr>
          <a:xfrm>
            <a:off x="3000650" y="2584275"/>
            <a:ext cx="0" cy="41940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3" name="Google Shape;293;p41"/>
          <p:cNvSpPr txBox="1"/>
          <p:nvPr/>
        </p:nvSpPr>
        <p:spPr>
          <a:xfrm>
            <a:off x="3168500" y="2593875"/>
            <a:ext cx="16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Id Device Cloud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Inserimento ID PIC:</a:t>
            </a:r>
            <a:endParaRPr b="1" i="1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5698" r="58575" b="78077"/>
          <a:stretch/>
        </p:blipFill>
        <p:spPr>
          <a:xfrm>
            <a:off x="435050" y="2515475"/>
            <a:ext cx="1698576" cy="755776"/>
          </a:xfrm>
          <a:prstGeom prst="rect">
            <a:avLst/>
          </a:prstGeom>
          <a:noFill/>
          <a:ln>
            <a:noFill/>
          </a:ln>
          <a:effectLst>
            <a:outerShdw blurRad="400050" dist="19050" dir="5400000" algn="bl" rotWithShape="0">
              <a:srgbClr val="000000">
                <a:alpha val="33000"/>
              </a:srgbClr>
            </a:outerShdw>
          </a:effectLst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675" y="2515475"/>
            <a:ext cx="1698581" cy="755775"/>
          </a:xfrm>
          <a:prstGeom prst="rect">
            <a:avLst/>
          </a:prstGeom>
          <a:noFill/>
          <a:ln>
            <a:noFill/>
          </a:ln>
          <a:effectLst>
            <a:outerShdw blurRad="400050" dist="19050" dir="5400000" algn="bl" rotWithShape="0">
              <a:srgbClr val="000000">
                <a:alpha val="33000"/>
              </a:srgbClr>
            </a:outerShdw>
          </a:effectLst>
        </p:spPr>
      </p:pic>
      <p:cxnSp>
        <p:nvCxnSpPr>
          <p:cNvPr id="70" name="Google Shape;70;p15"/>
          <p:cNvCxnSpPr>
            <a:stCxn id="68" idx="3"/>
            <a:endCxn id="69" idx="1"/>
          </p:cNvCxnSpPr>
          <p:nvPr/>
        </p:nvCxnSpPr>
        <p:spPr>
          <a:xfrm>
            <a:off x="2133626" y="2893363"/>
            <a:ext cx="1470000" cy="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875" y="2515475"/>
            <a:ext cx="1702413" cy="755775"/>
          </a:xfrm>
          <a:prstGeom prst="rect">
            <a:avLst/>
          </a:prstGeom>
          <a:noFill/>
          <a:ln>
            <a:noFill/>
          </a:ln>
          <a:effectLst>
            <a:outerShdw blurRad="400050" dist="19050" dir="5400000" algn="bl" rotWithShape="0">
              <a:srgbClr val="000000">
                <a:alpha val="33000"/>
              </a:srgbClr>
            </a:outerShdw>
          </a:effectLst>
        </p:spPr>
      </p:pic>
      <p:cxnSp>
        <p:nvCxnSpPr>
          <p:cNvPr id="72" name="Google Shape;72;p15"/>
          <p:cNvCxnSpPr>
            <a:stCxn id="69" idx="3"/>
            <a:endCxn id="71" idx="1"/>
          </p:cNvCxnSpPr>
          <p:nvPr/>
        </p:nvCxnSpPr>
        <p:spPr>
          <a:xfrm>
            <a:off x="5302256" y="2893362"/>
            <a:ext cx="1226700" cy="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3675" y="3656319"/>
            <a:ext cx="1698575" cy="774857"/>
          </a:xfrm>
          <a:prstGeom prst="rect">
            <a:avLst/>
          </a:prstGeom>
          <a:noFill/>
          <a:ln>
            <a:noFill/>
          </a:ln>
          <a:effectLst>
            <a:outerShdw blurRad="400050" dist="19050" dir="5400000" algn="bl" rotWithShape="0">
              <a:srgbClr val="000000">
                <a:alpha val="33000"/>
              </a:srgbClr>
            </a:outerShdw>
          </a:effectLst>
        </p:spPr>
      </p:pic>
      <p:cxnSp>
        <p:nvCxnSpPr>
          <p:cNvPr id="74" name="Google Shape;74;p15"/>
          <p:cNvCxnSpPr>
            <a:stCxn id="68" idx="3"/>
            <a:endCxn id="73" idx="1"/>
          </p:cNvCxnSpPr>
          <p:nvPr/>
        </p:nvCxnSpPr>
        <p:spPr>
          <a:xfrm>
            <a:off x="2133626" y="2893363"/>
            <a:ext cx="1470000" cy="115050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8875" y="3664910"/>
            <a:ext cx="1702425" cy="763415"/>
          </a:xfrm>
          <a:prstGeom prst="rect">
            <a:avLst/>
          </a:prstGeom>
          <a:noFill/>
          <a:ln>
            <a:noFill/>
          </a:ln>
          <a:effectLst>
            <a:outerShdw blurRad="400050" dist="19050" dir="5400000" algn="bl" rotWithShape="0">
              <a:srgbClr val="000000">
                <a:alpha val="33000"/>
              </a:srgbClr>
            </a:outerShdw>
          </a:effectLst>
        </p:spPr>
      </p:pic>
      <p:cxnSp>
        <p:nvCxnSpPr>
          <p:cNvPr id="76" name="Google Shape;76;p15"/>
          <p:cNvCxnSpPr>
            <a:stCxn id="73" idx="3"/>
            <a:endCxn id="75" idx="1"/>
          </p:cNvCxnSpPr>
          <p:nvPr/>
        </p:nvCxnSpPr>
        <p:spPr>
          <a:xfrm>
            <a:off x="5302250" y="4043747"/>
            <a:ext cx="1226700" cy="300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9275" y="1361452"/>
            <a:ext cx="1698575" cy="768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>
            <a:stCxn id="68" idx="3"/>
            <a:endCxn id="77" idx="1"/>
          </p:cNvCxnSpPr>
          <p:nvPr/>
        </p:nvCxnSpPr>
        <p:spPr>
          <a:xfrm rot="10800000" flipH="1">
            <a:off x="2133626" y="1745863"/>
            <a:ext cx="1515600" cy="114750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>
            <a:spLocks noGrp="1"/>
          </p:cNvSpPr>
          <p:nvPr>
            <p:ph type="title"/>
          </p:nvPr>
        </p:nvSpPr>
        <p:spPr>
          <a:xfrm>
            <a:off x="311700" y="14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Edifici:</a:t>
            </a:r>
            <a:endParaRPr b="1" i="1"/>
          </a:p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l="5220" t="8123" r="8482" b="7080"/>
          <a:stretch/>
        </p:blipFill>
        <p:spPr>
          <a:xfrm>
            <a:off x="833825" y="792350"/>
            <a:ext cx="7476349" cy="4137300"/>
          </a:xfrm>
          <a:prstGeom prst="rect">
            <a:avLst/>
          </a:prstGeom>
          <a:noFill/>
          <a:ln>
            <a:noFill/>
          </a:ln>
          <a:effectLst>
            <a:outerShdw blurRad="457200" dist="19050" dir="5400000" algn="bl" rotWithShape="0">
              <a:srgbClr val="000000">
                <a:alpha val="21000"/>
              </a:srgbClr>
            </a:outerShdw>
          </a:effectLst>
        </p:spPr>
      </p:pic>
      <p:sp>
        <p:nvSpPr>
          <p:cNvPr id="300" name="Google Shape;300;p42"/>
          <p:cNvSpPr/>
          <p:nvPr/>
        </p:nvSpPr>
        <p:spPr>
          <a:xfrm>
            <a:off x="2163200" y="1174975"/>
            <a:ext cx="1001700" cy="303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311688" y="14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Edifici:</a:t>
            </a:r>
            <a:endParaRPr b="1" i="1"/>
          </a:p>
        </p:txBody>
      </p:sp>
      <p:pic>
        <p:nvPicPr>
          <p:cNvPr id="306" name="Google Shape;306;p43"/>
          <p:cNvPicPr preferRelativeResize="0"/>
          <p:nvPr/>
        </p:nvPicPr>
        <p:blipFill rotWithShape="1">
          <a:blip r:embed="rId3">
            <a:alphaModFix/>
          </a:blip>
          <a:srcRect l="5224" t="8729" r="8561" b="5939"/>
          <a:stretch/>
        </p:blipFill>
        <p:spPr>
          <a:xfrm>
            <a:off x="1145513" y="882400"/>
            <a:ext cx="6852974" cy="3815400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37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311700" y="14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porte:</a:t>
            </a:r>
            <a:endParaRPr b="1" i="1"/>
          </a:p>
        </p:txBody>
      </p:sp>
      <p:pic>
        <p:nvPicPr>
          <p:cNvPr id="312" name="Google Shape;312;p44"/>
          <p:cNvPicPr preferRelativeResize="0"/>
          <p:nvPr/>
        </p:nvPicPr>
        <p:blipFill rotWithShape="1">
          <a:blip r:embed="rId3">
            <a:alphaModFix/>
          </a:blip>
          <a:srcRect l="869" t="8629" r="3546" b="6271"/>
          <a:stretch/>
        </p:blipFill>
        <p:spPr>
          <a:xfrm>
            <a:off x="746925" y="920250"/>
            <a:ext cx="7650149" cy="3698776"/>
          </a:xfrm>
          <a:prstGeom prst="rect">
            <a:avLst/>
          </a:prstGeom>
          <a:noFill/>
          <a:ln>
            <a:noFill/>
          </a:ln>
          <a:effectLst>
            <a:outerShdw blurRad="271463" algn="bl" rotWithShape="0">
              <a:srgbClr val="000000">
                <a:alpha val="31000"/>
              </a:srgbClr>
            </a:outerShdw>
          </a:effectLst>
        </p:spPr>
      </p:pic>
      <p:sp>
        <p:nvSpPr>
          <p:cNvPr id="313" name="Google Shape;313;p44"/>
          <p:cNvSpPr/>
          <p:nvPr/>
        </p:nvSpPr>
        <p:spPr>
          <a:xfrm>
            <a:off x="5842175" y="1932425"/>
            <a:ext cx="803400" cy="22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311700" y="14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porte:</a:t>
            </a:r>
            <a:endParaRPr b="1" i="1"/>
          </a:p>
        </p:txBody>
      </p:sp>
      <p:pic>
        <p:nvPicPr>
          <p:cNvPr id="319" name="Google Shape;319;p45"/>
          <p:cNvPicPr preferRelativeResize="0"/>
          <p:nvPr/>
        </p:nvPicPr>
        <p:blipFill rotWithShape="1">
          <a:blip r:embed="rId3">
            <a:alphaModFix/>
          </a:blip>
          <a:srcRect l="5267" t="8400" r="8947" b="5258"/>
          <a:stretch/>
        </p:blipFill>
        <p:spPr>
          <a:xfrm>
            <a:off x="1023213" y="769850"/>
            <a:ext cx="7097573" cy="4018000"/>
          </a:xfrm>
          <a:prstGeom prst="rect">
            <a:avLst/>
          </a:prstGeom>
          <a:noFill/>
          <a:ln>
            <a:noFill/>
          </a:ln>
          <a:effectLst>
            <a:outerShdw blurRad="457200" dist="19050" dir="5400000" algn="bl" rotWithShape="0">
              <a:srgbClr val="000000">
                <a:alpha val="38000"/>
              </a:srgbClr>
            </a:outerShdw>
          </a:effectLst>
        </p:spPr>
      </p:pic>
      <p:sp>
        <p:nvSpPr>
          <p:cNvPr id="320" name="Google Shape;320;p45"/>
          <p:cNvSpPr/>
          <p:nvPr/>
        </p:nvSpPr>
        <p:spPr>
          <a:xfrm>
            <a:off x="2586825" y="1120475"/>
            <a:ext cx="900600" cy="29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>
            <a:spLocks noGrp="1"/>
          </p:cNvSpPr>
          <p:nvPr>
            <p:ph type="title"/>
          </p:nvPr>
        </p:nvSpPr>
        <p:spPr>
          <a:xfrm>
            <a:off x="311688" y="14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 b="1" i="1"/>
              <a:t>Gestione porte degli edifici: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</p:txBody>
      </p:sp>
      <p:pic>
        <p:nvPicPr>
          <p:cNvPr id="326" name="Google Shape;326;p46"/>
          <p:cNvPicPr preferRelativeResize="0"/>
          <p:nvPr/>
        </p:nvPicPr>
        <p:blipFill rotWithShape="1">
          <a:blip r:embed="rId3">
            <a:alphaModFix/>
          </a:blip>
          <a:srcRect l="5517" t="8517" r="8799" b="5712"/>
          <a:stretch/>
        </p:blipFill>
        <p:spPr>
          <a:xfrm>
            <a:off x="1118132" y="887050"/>
            <a:ext cx="6907728" cy="3889550"/>
          </a:xfrm>
          <a:prstGeom prst="rect">
            <a:avLst/>
          </a:prstGeom>
          <a:noFill/>
          <a:ln>
            <a:noFill/>
          </a:ln>
          <a:effectLst>
            <a:outerShdw blurRad="557213" dist="19050" dir="54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>
            <a:spLocks noGrp="1"/>
          </p:cNvSpPr>
          <p:nvPr>
            <p:ph type="title"/>
          </p:nvPr>
        </p:nvSpPr>
        <p:spPr>
          <a:xfrm>
            <a:off x="311700" y="14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porte degli edifici: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</p:txBody>
      </p:sp>
      <p:pic>
        <p:nvPicPr>
          <p:cNvPr id="332" name="Google Shape;332;p47"/>
          <p:cNvPicPr preferRelativeResize="0"/>
          <p:nvPr/>
        </p:nvPicPr>
        <p:blipFill rotWithShape="1">
          <a:blip r:embed="rId3">
            <a:alphaModFix/>
          </a:blip>
          <a:srcRect l="5175" t="8796" r="8987" b="7660"/>
          <a:stretch/>
        </p:blipFill>
        <p:spPr>
          <a:xfrm>
            <a:off x="1066688" y="871125"/>
            <a:ext cx="7010626" cy="3837926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>
            <a:spLocks noGrp="1"/>
          </p:cNvSpPr>
          <p:nvPr>
            <p:ph type="body" idx="1"/>
          </p:nvPr>
        </p:nvSpPr>
        <p:spPr>
          <a:xfrm>
            <a:off x="311700" y="1999800"/>
            <a:ext cx="85206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6600" b="1" i="1">
                <a:solidFill>
                  <a:schemeClr val="dk1"/>
                </a:solidFill>
              </a:rPr>
              <a:t>Gestione utenti</a:t>
            </a:r>
            <a:endParaRPr sz="5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311700" y="14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Registrazione utente: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</p:txBody>
      </p:sp>
      <p:pic>
        <p:nvPicPr>
          <p:cNvPr id="343" name="Google Shape;343;p49"/>
          <p:cNvPicPr preferRelativeResize="0"/>
          <p:nvPr/>
        </p:nvPicPr>
        <p:blipFill rotWithShape="1">
          <a:blip r:embed="rId3">
            <a:alphaModFix/>
          </a:blip>
          <a:srcRect t="8625" r="4012" b="4681"/>
          <a:stretch/>
        </p:blipFill>
        <p:spPr>
          <a:xfrm>
            <a:off x="760562" y="831675"/>
            <a:ext cx="7622875" cy="3872599"/>
          </a:xfrm>
          <a:prstGeom prst="rect">
            <a:avLst/>
          </a:prstGeom>
          <a:noFill/>
          <a:ln>
            <a:noFill/>
          </a:ln>
          <a:effectLst>
            <a:outerShdw blurRad="442913" dist="19050" dir="5400000" algn="bl" rotWithShape="0">
              <a:srgbClr val="000000">
                <a:alpha val="39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>
            <a:spLocks noGrp="1"/>
          </p:cNvSpPr>
          <p:nvPr>
            <p:ph type="title"/>
          </p:nvPr>
        </p:nvSpPr>
        <p:spPr>
          <a:xfrm>
            <a:off x="311700" y="14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Registrazione utente: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50" y="2239561"/>
            <a:ext cx="7622900" cy="664378"/>
          </a:xfrm>
          <a:prstGeom prst="rect">
            <a:avLst/>
          </a:prstGeom>
          <a:noFill/>
          <a:ln>
            <a:noFill/>
          </a:ln>
          <a:effectLst>
            <a:outerShdw blurRad="442913" dist="19050" dir="5400000" algn="bl" rotWithShape="0">
              <a:srgbClr val="000000">
                <a:alpha val="39000"/>
              </a:srgbClr>
            </a:outerShdw>
          </a:effectLst>
        </p:spPr>
      </p:pic>
      <p:sp>
        <p:nvSpPr>
          <p:cNvPr id="350" name="Google Shape;350;p50"/>
          <p:cNvSpPr txBox="1"/>
          <p:nvPr/>
        </p:nvSpPr>
        <p:spPr>
          <a:xfrm>
            <a:off x="311700" y="718250"/>
            <a:ext cx="89955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La prima volta che un utente si registra, gli viene assegnato il ruolo di utente senza nessun tipo di privilegio amministrativo.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>
            <a:spLocks noGrp="1"/>
          </p:cNvSpPr>
          <p:nvPr>
            <p:ph type="title"/>
          </p:nvPr>
        </p:nvSpPr>
        <p:spPr>
          <a:xfrm>
            <a:off x="311688" y="14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permessi gestionali: </a:t>
            </a:r>
            <a:endParaRPr b="1" i="1"/>
          </a:p>
        </p:txBody>
      </p:sp>
      <p:pic>
        <p:nvPicPr>
          <p:cNvPr id="356" name="Google Shape;356;p51"/>
          <p:cNvPicPr preferRelativeResize="0"/>
          <p:nvPr/>
        </p:nvPicPr>
        <p:blipFill rotWithShape="1">
          <a:blip r:embed="rId3">
            <a:alphaModFix/>
          </a:blip>
          <a:srcRect l="5505" t="9241" r="8331" b="5032"/>
          <a:stretch/>
        </p:blipFill>
        <p:spPr>
          <a:xfrm>
            <a:off x="1056425" y="893625"/>
            <a:ext cx="7031175" cy="3939250"/>
          </a:xfrm>
          <a:prstGeom prst="rect">
            <a:avLst/>
          </a:prstGeom>
          <a:noFill/>
          <a:ln>
            <a:noFill/>
          </a:ln>
          <a:effectLst>
            <a:outerShdw blurRad="442913" dist="1905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357" name="Google Shape;357;p51"/>
          <p:cNvSpPr/>
          <p:nvPr/>
        </p:nvSpPr>
        <p:spPr>
          <a:xfrm>
            <a:off x="6141900" y="2440400"/>
            <a:ext cx="1151100" cy="25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Generazione Codice:</a:t>
            </a:r>
            <a:endParaRPr b="1" i="1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575" y="2214266"/>
            <a:ext cx="2346824" cy="1074967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38000"/>
              </a:srgbClr>
            </a:outerShdw>
          </a:effectLst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012" y="2229649"/>
            <a:ext cx="2346825" cy="1044201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38000"/>
              </a:srgbClr>
            </a:outerShdw>
          </a:effectLst>
        </p:spPr>
      </p:pic>
      <p:cxnSp>
        <p:nvCxnSpPr>
          <p:cNvPr id="86" name="Google Shape;86;p16"/>
          <p:cNvCxnSpPr>
            <a:stCxn id="84" idx="3"/>
            <a:endCxn id="85" idx="1"/>
          </p:cNvCxnSpPr>
          <p:nvPr/>
        </p:nvCxnSpPr>
        <p:spPr>
          <a:xfrm>
            <a:off x="5745399" y="2751750"/>
            <a:ext cx="831600" cy="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162" y="2222676"/>
            <a:ext cx="2346800" cy="1058165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38000"/>
              </a:srgbClr>
            </a:outerShdw>
          </a:effectLst>
        </p:spPr>
      </p:pic>
      <p:cxnSp>
        <p:nvCxnSpPr>
          <p:cNvPr id="88" name="Google Shape;88;p16"/>
          <p:cNvCxnSpPr>
            <a:stCxn id="87" idx="3"/>
            <a:endCxn id="84" idx="1"/>
          </p:cNvCxnSpPr>
          <p:nvPr/>
        </p:nvCxnSpPr>
        <p:spPr>
          <a:xfrm>
            <a:off x="2566962" y="2751759"/>
            <a:ext cx="831600" cy="0"/>
          </a:xfrm>
          <a:prstGeom prst="straightConnector1">
            <a:avLst/>
          </a:prstGeom>
          <a:noFill/>
          <a:ln w="28575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311700" y="14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 b="1" i="1"/>
              <a:t>Gestione permessi gestionali: 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</p:txBody>
      </p:sp>
      <p:sp>
        <p:nvSpPr>
          <p:cNvPr id="363" name="Google Shape;363;p52"/>
          <p:cNvSpPr txBox="1"/>
          <p:nvPr/>
        </p:nvSpPr>
        <p:spPr>
          <a:xfrm>
            <a:off x="311700" y="718250"/>
            <a:ext cx="899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Elevazione ruolo da utente ad amministratore.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4" name="Google Shape;3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50" y="1870125"/>
            <a:ext cx="7622900" cy="1674050"/>
          </a:xfrm>
          <a:prstGeom prst="rect">
            <a:avLst/>
          </a:prstGeom>
          <a:noFill/>
          <a:ln>
            <a:noFill/>
          </a:ln>
          <a:effectLst>
            <a:outerShdw blurRad="442913" dist="19050" dir="5400000" algn="bl" rotWithShape="0">
              <a:srgbClr val="000000">
                <a:alpha val="39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>
            <a:spLocks noGrp="1"/>
          </p:cNvSpPr>
          <p:nvPr>
            <p:ph type="title"/>
          </p:nvPr>
        </p:nvSpPr>
        <p:spPr>
          <a:xfrm>
            <a:off x="311700" y="14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porte: </a:t>
            </a:r>
            <a:endParaRPr b="1" i="1"/>
          </a:p>
        </p:txBody>
      </p:sp>
      <p:pic>
        <p:nvPicPr>
          <p:cNvPr id="370" name="Google Shape;370;p53"/>
          <p:cNvPicPr preferRelativeResize="0"/>
          <p:nvPr/>
        </p:nvPicPr>
        <p:blipFill rotWithShape="1">
          <a:blip r:embed="rId3">
            <a:alphaModFix/>
          </a:blip>
          <a:srcRect l="5505" t="9241" r="8331" b="5032"/>
          <a:stretch/>
        </p:blipFill>
        <p:spPr>
          <a:xfrm>
            <a:off x="1060725" y="898475"/>
            <a:ext cx="7022550" cy="3934400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31000"/>
              </a:srgbClr>
            </a:outerShdw>
          </a:effectLst>
        </p:spPr>
      </p:pic>
      <p:sp>
        <p:nvSpPr>
          <p:cNvPr id="371" name="Google Shape;371;p53"/>
          <p:cNvSpPr/>
          <p:nvPr/>
        </p:nvSpPr>
        <p:spPr>
          <a:xfrm>
            <a:off x="3660075" y="1936850"/>
            <a:ext cx="1294800" cy="26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>
            <a:spLocks noGrp="1"/>
          </p:cNvSpPr>
          <p:nvPr>
            <p:ph type="title"/>
          </p:nvPr>
        </p:nvSpPr>
        <p:spPr>
          <a:xfrm>
            <a:off x="311700" y="134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permessi porte: </a:t>
            </a:r>
            <a:endParaRPr b="1" i="1"/>
          </a:p>
        </p:txBody>
      </p:sp>
      <p:sp>
        <p:nvSpPr>
          <p:cNvPr id="377" name="Google Shape;377;p54"/>
          <p:cNvSpPr/>
          <p:nvPr/>
        </p:nvSpPr>
        <p:spPr>
          <a:xfrm>
            <a:off x="6069975" y="2016350"/>
            <a:ext cx="1139100" cy="242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" name="Google Shape;378;p54"/>
          <p:cNvPicPr preferRelativeResize="0"/>
          <p:nvPr/>
        </p:nvPicPr>
        <p:blipFill rotWithShape="1">
          <a:blip r:embed="rId3">
            <a:alphaModFix/>
          </a:blip>
          <a:srcRect l="555" t="8053" r="3603" b="5065"/>
          <a:stretch/>
        </p:blipFill>
        <p:spPr>
          <a:xfrm>
            <a:off x="915224" y="844050"/>
            <a:ext cx="7313573" cy="4097450"/>
          </a:xfrm>
          <a:prstGeom prst="rect">
            <a:avLst/>
          </a:prstGeom>
          <a:noFill/>
          <a:ln>
            <a:noFill/>
          </a:ln>
          <a:effectLst>
            <a:outerShdw blurRad="400050" dist="19050" dir="5400000" algn="bl" rotWithShape="0">
              <a:srgbClr val="000000">
                <a:alpha val="39000"/>
              </a:srgbClr>
            </a:outerShdw>
          </a:effectLst>
        </p:spPr>
      </p:pic>
      <p:sp>
        <p:nvSpPr>
          <p:cNvPr id="379" name="Google Shape;379;p54"/>
          <p:cNvSpPr/>
          <p:nvPr/>
        </p:nvSpPr>
        <p:spPr>
          <a:xfrm>
            <a:off x="2492025" y="1231300"/>
            <a:ext cx="1220700" cy="25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>
            <a:spLocks noGrp="1"/>
          </p:cNvSpPr>
          <p:nvPr>
            <p:ph type="title"/>
          </p:nvPr>
        </p:nvSpPr>
        <p:spPr>
          <a:xfrm>
            <a:off x="311700" y="14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porte: </a:t>
            </a:r>
            <a:endParaRPr b="1" i="1"/>
          </a:p>
        </p:txBody>
      </p:sp>
      <p:sp>
        <p:nvSpPr>
          <p:cNvPr id="385" name="Google Shape;385;p55"/>
          <p:cNvSpPr/>
          <p:nvPr/>
        </p:nvSpPr>
        <p:spPr>
          <a:xfrm>
            <a:off x="3720025" y="2014250"/>
            <a:ext cx="1222800" cy="222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 l="-894" t="8218" r="3712" b="6084"/>
          <a:stretch/>
        </p:blipFill>
        <p:spPr>
          <a:xfrm>
            <a:off x="875455" y="819550"/>
            <a:ext cx="7393085" cy="4092701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37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>
            <a:spLocks noGrp="1"/>
          </p:cNvSpPr>
          <p:nvPr>
            <p:ph type="title"/>
          </p:nvPr>
        </p:nvSpPr>
        <p:spPr>
          <a:xfrm>
            <a:off x="311700" y="14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porte: </a:t>
            </a:r>
            <a:endParaRPr b="1" i="1"/>
          </a:p>
        </p:txBody>
      </p:sp>
      <p:sp>
        <p:nvSpPr>
          <p:cNvPr id="392" name="Google Shape;392;p56"/>
          <p:cNvSpPr/>
          <p:nvPr/>
        </p:nvSpPr>
        <p:spPr>
          <a:xfrm>
            <a:off x="3720025" y="2014250"/>
            <a:ext cx="1222800" cy="222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 t="8230" r="3577" b="5129"/>
          <a:stretch/>
        </p:blipFill>
        <p:spPr>
          <a:xfrm>
            <a:off x="989975" y="826100"/>
            <a:ext cx="7164048" cy="4007351"/>
          </a:xfrm>
          <a:prstGeom prst="rect">
            <a:avLst/>
          </a:prstGeom>
          <a:noFill/>
          <a:ln>
            <a:noFill/>
          </a:ln>
          <a:effectLst>
            <a:outerShdw blurRad="357188" dist="19050" dir="5400000" algn="bl" rotWithShape="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>
            <a:spLocks noGrp="1"/>
          </p:cNvSpPr>
          <p:nvPr>
            <p:ph type="title"/>
          </p:nvPr>
        </p:nvSpPr>
        <p:spPr>
          <a:xfrm>
            <a:off x="311700" y="134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Gestione Utenti: </a:t>
            </a:r>
            <a:endParaRPr b="1" i="1"/>
          </a:p>
        </p:txBody>
      </p:sp>
      <p:pic>
        <p:nvPicPr>
          <p:cNvPr id="399" name="Google Shape;399;p57"/>
          <p:cNvPicPr preferRelativeResize="0"/>
          <p:nvPr/>
        </p:nvPicPr>
        <p:blipFill rotWithShape="1">
          <a:blip r:embed="rId3">
            <a:alphaModFix/>
          </a:blip>
          <a:srcRect l="5505" t="9241" r="8331" b="5032"/>
          <a:stretch/>
        </p:blipFill>
        <p:spPr>
          <a:xfrm>
            <a:off x="962200" y="821850"/>
            <a:ext cx="7219599" cy="4044800"/>
          </a:xfrm>
          <a:prstGeom prst="rect">
            <a:avLst/>
          </a:prstGeom>
          <a:noFill/>
          <a:ln>
            <a:noFill/>
          </a:ln>
          <a:effectLst>
            <a:outerShdw blurRad="328613" dist="19050" dir="5400000" algn="bl" rotWithShape="0">
              <a:srgbClr val="000000">
                <a:alpha val="27000"/>
              </a:srgbClr>
            </a:outerShdw>
          </a:effectLst>
        </p:spPr>
      </p:pic>
      <p:sp>
        <p:nvSpPr>
          <p:cNvPr id="400" name="Google Shape;400;p57"/>
          <p:cNvSpPr/>
          <p:nvPr/>
        </p:nvSpPr>
        <p:spPr>
          <a:xfrm>
            <a:off x="5014875" y="1914525"/>
            <a:ext cx="1091700" cy="225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>
            <a:spLocks noGrp="1"/>
          </p:cNvSpPr>
          <p:nvPr>
            <p:ph type="title"/>
          </p:nvPr>
        </p:nvSpPr>
        <p:spPr>
          <a:xfrm>
            <a:off x="311700" y="14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Visualizzazione Accessi: </a:t>
            </a:r>
            <a:endParaRPr b="1" i="1"/>
          </a:p>
        </p:txBody>
      </p:sp>
      <p:pic>
        <p:nvPicPr>
          <p:cNvPr id="406" name="Google Shape;406;p58"/>
          <p:cNvPicPr preferRelativeResize="0"/>
          <p:nvPr/>
        </p:nvPicPr>
        <p:blipFill rotWithShape="1">
          <a:blip r:embed="rId3">
            <a:alphaModFix/>
          </a:blip>
          <a:srcRect t="8471" r="3409" b="4993"/>
          <a:stretch/>
        </p:blipFill>
        <p:spPr>
          <a:xfrm>
            <a:off x="1024674" y="859875"/>
            <a:ext cx="7094674" cy="3974824"/>
          </a:xfrm>
          <a:prstGeom prst="rect">
            <a:avLst/>
          </a:prstGeom>
          <a:noFill/>
          <a:ln>
            <a:noFill/>
          </a:ln>
          <a:effectLst>
            <a:outerShdw blurRad="300038" dist="19050" dir="5400000" algn="bl" rotWithShape="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>
            <a:spLocks noGrp="1"/>
          </p:cNvSpPr>
          <p:nvPr>
            <p:ph type="title"/>
          </p:nvPr>
        </p:nvSpPr>
        <p:spPr>
          <a:xfrm>
            <a:off x="311700" y="134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Visualizzazione Accessi: </a:t>
            </a:r>
            <a:endParaRPr b="1" i="1"/>
          </a:p>
        </p:txBody>
      </p:sp>
      <p:pic>
        <p:nvPicPr>
          <p:cNvPr id="412" name="Google Shape;412;p59"/>
          <p:cNvPicPr preferRelativeResize="0"/>
          <p:nvPr/>
        </p:nvPicPr>
        <p:blipFill rotWithShape="1">
          <a:blip r:embed="rId3">
            <a:alphaModFix/>
          </a:blip>
          <a:srcRect t="8471" r="3409" b="4993"/>
          <a:stretch/>
        </p:blipFill>
        <p:spPr>
          <a:xfrm>
            <a:off x="1046813" y="859875"/>
            <a:ext cx="7050374" cy="4008574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32000"/>
              </a:srgbClr>
            </a:outerShdw>
          </a:effectLst>
        </p:spPr>
      </p:pic>
      <p:sp>
        <p:nvSpPr>
          <p:cNvPr id="413" name="Google Shape;413;p59"/>
          <p:cNvSpPr/>
          <p:nvPr/>
        </p:nvSpPr>
        <p:spPr>
          <a:xfrm>
            <a:off x="2708482" y="1306003"/>
            <a:ext cx="1266600" cy="262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50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 txBox="1">
            <a:spLocks noGrp="1"/>
          </p:cNvSpPr>
          <p:nvPr>
            <p:ph type="title"/>
          </p:nvPr>
        </p:nvSpPr>
        <p:spPr>
          <a:xfrm>
            <a:off x="311700" y="14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Visualizzazione Accessi: </a:t>
            </a:r>
            <a:endParaRPr b="1" i="1"/>
          </a:p>
        </p:txBody>
      </p:sp>
      <p:pic>
        <p:nvPicPr>
          <p:cNvPr id="419" name="Google Shape;419;p60"/>
          <p:cNvPicPr preferRelativeResize="0"/>
          <p:nvPr/>
        </p:nvPicPr>
        <p:blipFill rotWithShape="1">
          <a:blip r:embed="rId3">
            <a:alphaModFix/>
          </a:blip>
          <a:srcRect t="8469" r="4725" b="5017"/>
          <a:stretch/>
        </p:blipFill>
        <p:spPr>
          <a:xfrm>
            <a:off x="1025200" y="826125"/>
            <a:ext cx="7093598" cy="3974225"/>
          </a:xfrm>
          <a:prstGeom prst="rect">
            <a:avLst/>
          </a:prstGeom>
          <a:noFill/>
          <a:ln>
            <a:noFill/>
          </a:ln>
          <a:effectLst>
            <a:outerShdw blurRad="385763" dist="19050" dir="5400000" algn="bl" rotWithShape="0">
              <a:srgbClr val="000000">
                <a:alpha val="33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311700" y="156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 b="1" i="1"/>
              <a:t>Visualizzazione Accessi: </a:t>
            </a:r>
            <a:endParaRPr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</p:txBody>
      </p:sp>
      <p:sp>
        <p:nvSpPr>
          <p:cNvPr id="425" name="Google Shape;425;p61"/>
          <p:cNvSpPr/>
          <p:nvPr/>
        </p:nvSpPr>
        <p:spPr>
          <a:xfrm>
            <a:off x="2776450" y="1452350"/>
            <a:ext cx="1220700" cy="249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6" name="Google Shape;426;p61"/>
          <p:cNvPicPr preferRelativeResize="0"/>
          <p:nvPr/>
        </p:nvPicPr>
        <p:blipFill rotWithShape="1">
          <a:blip r:embed="rId3">
            <a:alphaModFix/>
          </a:blip>
          <a:srcRect t="8567" r="4725" b="4979"/>
          <a:stretch/>
        </p:blipFill>
        <p:spPr>
          <a:xfrm>
            <a:off x="1033000" y="846325"/>
            <a:ext cx="7077998" cy="3932075"/>
          </a:xfrm>
          <a:prstGeom prst="rect">
            <a:avLst/>
          </a:prstGeom>
          <a:noFill/>
          <a:ln>
            <a:noFill/>
          </a:ln>
          <a:effectLst>
            <a:outerShdw blurRad="314325" dist="19050" dir="5400000" algn="bl" rotWithShape="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Protocollo:</a:t>
            </a:r>
            <a:endParaRPr b="1" i="1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" y="1453213"/>
            <a:ext cx="8429625" cy="2105025"/>
          </a:xfrm>
          <a:prstGeom prst="rect">
            <a:avLst/>
          </a:prstGeom>
          <a:noFill/>
          <a:ln>
            <a:noFill/>
          </a:ln>
          <a:effectLst>
            <a:outerShdw blurRad="414338" dist="19050" dir="540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>
            <a:spLocks noGrp="1"/>
          </p:cNvSpPr>
          <p:nvPr>
            <p:ph type="ctrTitle"/>
          </p:nvPr>
        </p:nvSpPr>
        <p:spPr>
          <a:xfrm>
            <a:off x="2230975" y="330900"/>
            <a:ext cx="4862100" cy="1744500"/>
          </a:xfrm>
          <a:prstGeom prst="rect">
            <a:avLst/>
          </a:prstGeom>
          <a:effectLst>
            <a:outerShdw blurRad="22860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t" sz="4740" b="1" i="1"/>
              <a:t>GRAZIE PER L’ATTENZIONE</a:t>
            </a:r>
            <a:endParaRPr sz="4740" b="1" i="1"/>
          </a:p>
        </p:txBody>
      </p:sp>
      <p:sp>
        <p:nvSpPr>
          <p:cNvPr id="432" name="Google Shape;432;p62"/>
          <p:cNvSpPr txBox="1">
            <a:spLocks noGrp="1"/>
          </p:cNvSpPr>
          <p:nvPr>
            <p:ph type="subTitle" idx="1"/>
          </p:nvPr>
        </p:nvSpPr>
        <p:spPr>
          <a:xfrm>
            <a:off x="3629275" y="4530050"/>
            <a:ext cx="5388300" cy="505500"/>
          </a:xfrm>
          <a:prstGeom prst="rect">
            <a:avLst/>
          </a:prstGeom>
          <a:noFill/>
          <a:effectLst>
            <a:outerShdw blurRad="228600" dist="19050" dir="5400000" algn="bl" rotWithShape="0">
              <a:srgbClr val="000000">
                <a:alpha val="2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t" sz="1729" b="1" i="1">
                <a:solidFill>
                  <a:srgbClr val="F2F2F2"/>
                </a:solidFill>
              </a:rPr>
              <a:t>P</a:t>
            </a:r>
            <a:r>
              <a:rPr lang="it" sz="1629" b="1" i="1">
                <a:solidFill>
                  <a:srgbClr val="F2F2F2"/>
                </a:solidFill>
              </a:rPr>
              <a:t>agnucco Luca - Chiki Amine - Snidero Emanuele</a:t>
            </a:r>
            <a:endParaRPr sz="1629" b="1" i="1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Invio codice al Cloud:</a:t>
            </a:r>
            <a:endParaRPr b="1" i="1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162900" y="2231500"/>
            <a:ext cx="1887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“0/001/0/2345/r/n” </a:t>
            </a:r>
            <a:r>
              <a:rPr lang="it"/>
              <a:t>  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2710800" y="1253050"/>
            <a:ext cx="3183000" cy="2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dk1"/>
                </a:solidFill>
              </a:rPr>
              <a:t>message:  {</a:t>
            </a:r>
            <a:endParaRPr b="1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TypeOfMessage: 0,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Device: 2,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Board: 1,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Code: 2345,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Date: “2023-07-03T14:32:25+02:00”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b="1"/>
              <a:t>       }</a:t>
            </a:r>
            <a:endParaRPr b="1"/>
          </a:p>
        </p:txBody>
      </p:sp>
      <p:cxnSp>
        <p:nvCxnSpPr>
          <p:cNvPr id="102" name="Google Shape;102;p18"/>
          <p:cNvCxnSpPr>
            <a:stCxn id="100" idx="3"/>
            <a:endCxn id="101" idx="1"/>
          </p:cNvCxnSpPr>
          <p:nvPr/>
        </p:nvCxnSpPr>
        <p:spPr>
          <a:xfrm>
            <a:off x="2050800" y="2517850"/>
            <a:ext cx="660000" cy="0"/>
          </a:xfrm>
          <a:prstGeom prst="straightConnector1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6951700" y="1253050"/>
            <a:ext cx="164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  </a:t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6775138" y="1951650"/>
            <a:ext cx="1803276" cy="113238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CLOUD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6852675" y="3708400"/>
            <a:ext cx="1648200" cy="103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PIC</a:t>
            </a:r>
            <a:endParaRPr/>
          </a:p>
        </p:txBody>
      </p:sp>
      <p:cxnSp>
        <p:nvCxnSpPr>
          <p:cNvPr id="106" name="Google Shape;106;p18"/>
          <p:cNvCxnSpPr>
            <a:stCxn id="101" idx="3"/>
            <a:endCxn id="104" idx="2"/>
          </p:cNvCxnSpPr>
          <p:nvPr/>
        </p:nvCxnSpPr>
        <p:spPr>
          <a:xfrm>
            <a:off x="5893800" y="2517850"/>
            <a:ext cx="886800" cy="0"/>
          </a:xfrm>
          <a:prstGeom prst="straightConnector1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6288300" y="3084050"/>
            <a:ext cx="164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 b="1">
                <a:solidFill>
                  <a:schemeClr val="dk1"/>
                </a:solidFill>
              </a:rPr>
              <a:t>ACK (“1/001/2”) </a:t>
            </a:r>
            <a:r>
              <a:rPr lang="it" b="1"/>
              <a:t>  </a:t>
            </a:r>
            <a:endParaRPr b="1"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5997500" y="2076725"/>
            <a:ext cx="59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 b="1">
                <a:solidFill>
                  <a:schemeClr val="dk1"/>
                </a:solidFill>
              </a:rPr>
              <a:t>SEND</a:t>
            </a:r>
            <a:r>
              <a:rPr lang="it" b="1"/>
              <a:t> </a:t>
            </a:r>
            <a:endParaRPr b="1"/>
          </a:p>
        </p:txBody>
      </p:sp>
      <p:cxnSp>
        <p:nvCxnSpPr>
          <p:cNvPr id="109" name="Google Shape;109;p18"/>
          <p:cNvCxnSpPr/>
          <p:nvPr/>
        </p:nvCxnSpPr>
        <p:spPr>
          <a:xfrm>
            <a:off x="5907625" y="3115725"/>
            <a:ext cx="931200" cy="888900"/>
          </a:xfrm>
          <a:prstGeom prst="straightConnector1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8"/>
          <p:cNvSpPr txBox="1"/>
          <p:nvPr/>
        </p:nvSpPr>
        <p:spPr>
          <a:xfrm>
            <a:off x="2050800" y="2193725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PARSE</a:t>
            </a:r>
            <a:endParaRPr sz="10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Service bus:</a:t>
            </a:r>
            <a:endParaRPr b="1" i="1"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311700" y="797850"/>
            <a:ext cx="8520600" cy="3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service bus è un broker gestito con code di messaggi e argomenti di pubblicazione-sottoscrizione.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875" y="1966549"/>
            <a:ext cx="7440249" cy="2266976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309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i="1"/>
              <a:t>Coda di messaggi:</a:t>
            </a:r>
            <a:endParaRPr b="1" i="1"/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l="19090" t="24189" r="2736" b="13481"/>
          <a:stretch/>
        </p:blipFill>
        <p:spPr>
          <a:xfrm>
            <a:off x="398925" y="965700"/>
            <a:ext cx="8368675" cy="4055325"/>
          </a:xfrm>
          <a:prstGeom prst="rect">
            <a:avLst/>
          </a:prstGeom>
          <a:noFill/>
          <a:ln>
            <a:noFill/>
          </a:ln>
          <a:effectLst>
            <a:outerShdw blurRad="342900" dist="19050" dir="5400000" algn="bl" rotWithShape="0">
              <a:srgbClr val="000000">
                <a:alpha val="20000"/>
              </a:srgbClr>
            </a:outerShdw>
          </a:effectLst>
        </p:spPr>
      </p:pic>
      <p:sp>
        <p:nvSpPr>
          <p:cNvPr id="124" name="Google Shape;124;p20"/>
          <p:cNvSpPr/>
          <p:nvPr/>
        </p:nvSpPr>
        <p:spPr>
          <a:xfrm>
            <a:off x="477700" y="4483950"/>
            <a:ext cx="3643800" cy="191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4572000" y="2225325"/>
            <a:ext cx="3080700" cy="21348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  <a:effectLst>
            <a:outerShdw blurRad="385763" dist="19050" dir="5400000" algn="bl" rotWithShape="0">
              <a:srgbClr val="000000">
                <a:alpha val="17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it" sz="885" b="1">
                <a:solidFill>
                  <a:schemeClr val="dk1"/>
                </a:solidFill>
              </a:rPr>
              <a:t>message:  {</a:t>
            </a:r>
            <a:endParaRPr sz="885" b="1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it" sz="885">
                <a:solidFill>
                  <a:schemeClr val="dk1"/>
                </a:solidFill>
              </a:rPr>
              <a:t>TypeOfMessage: 0,</a:t>
            </a:r>
            <a:endParaRPr sz="88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it" sz="885">
                <a:solidFill>
                  <a:schemeClr val="dk1"/>
                </a:solidFill>
              </a:rPr>
              <a:t>Device: 1,</a:t>
            </a:r>
            <a:endParaRPr sz="88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it" sz="885">
                <a:solidFill>
                  <a:schemeClr val="dk1"/>
                </a:solidFill>
              </a:rPr>
              <a:t>Board: 1,</a:t>
            </a:r>
            <a:endParaRPr sz="88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it" sz="885">
                <a:solidFill>
                  <a:schemeClr val="dk1"/>
                </a:solidFill>
              </a:rPr>
              <a:t>Code: 1442,</a:t>
            </a:r>
            <a:endParaRPr sz="885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it" sz="885">
                <a:solidFill>
                  <a:schemeClr val="dk1"/>
                </a:solidFill>
              </a:rPr>
              <a:t>Date: “2023-07-03T14:32:25+02:00”</a:t>
            </a:r>
            <a:endParaRPr sz="885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lang="it" sz="885" b="1"/>
              <a:t>    	  }</a:t>
            </a:r>
            <a:endParaRPr sz="885" b="1"/>
          </a:p>
        </p:txBody>
      </p:sp>
      <p:cxnSp>
        <p:nvCxnSpPr>
          <p:cNvPr id="126" name="Google Shape;126;p20"/>
          <p:cNvCxnSpPr/>
          <p:nvPr/>
        </p:nvCxnSpPr>
        <p:spPr>
          <a:xfrm rot="10800000" flipH="1">
            <a:off x="4193555" y="4270048"/>
            <a:ext cx="310800" cy="309600"/>
          </a:xfrm>
          <a:prstGeom prst="straightConnector1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it" b="1" i="1">
                <a:solidFill>
                  <a:srgbClr val="0C0C0C"/>
                </a:solidFill>
              </a:rPr>
              <a:t>Azure Function:</a:t>
            </a:r>
            <a:endParaRPr b="1" i="1">
              <a:solidFill>
                <a:srgbClr val="0C0C0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311700" y="797850"/>
            <a:ext cx="8520600" cy="3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Applicazione che rimane in ascolto sulla coda, nel momento in cui arriva un nuovo messaggio si triggera.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51" y="1941726"/>
            <a:ext cx="8000299" cy="2001800"/>
          </a:xfrm>
          <a:prstGeom prst="rect">
            <a:avLst/>
          </a:prstGeom>
          <a:noFill/>
          <a:ln>
            <a:noFill/>
          </a:ln>
          <a:effectLst>
            <a:outerShdw blurRad="242888" dist="19050" dir="5400000" algn="bl" rotWithShape="0">
              <a:srgbClr val="000000">
                <a:alpha val="44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Office PowerPoint</Application>
  <PresentationFormat>Presentazione su schermo (16:9)</PresentationFormat>
  <Paragraphs>116</Paragraphs>
  <Slides>50</Slides>
  <Notes>50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2" baseType="lpstr">
      <vt:lpstr>Arial</vt:lpstr>
      <vt:lpstr>Simple Light</vt:lpstr>
      <vt:lpstr>TECH-GEEKS</vt:lpstr>
      <vt:lpstr>Aree operative</vt:lpstr>
      <vt:lpstr>Inserimento ID PIC:</vt:lpstr>
      <vt:lpstr>Generazione Codice:</vt:lpstr>
      <vt:lpstr>Protocollo:</vt:lpstr>
      <vt:lpstr>Invio codice al Cloud:</vt:lpstr>
      <vt:lpstr>Service bus:</vt:lpstr>
      <vt:lpstr>Coda di messaggi:</vt:lpstr>
      <vt:lpstr>Azure Function: </vt:lpstr>
      <vt:lpstr>Azure Function:</vt:lpstr>
      <vt:lpstr>Inserimento Codice:</vt:lpstr>
      <vt:lpstr>Presentazione standard di PowerPoint</vt:lpstr>
      <vt:lpstr>Controllo codice inserito:</vt:lpstr>
      <vt:lpstr>Codice Sbagliato:</vt:lpstr>
      <vt:lpstr>Codice corretto:</vt:lpstr>
      <vt:lpstr>Controlli:</vt:lpstr>
      <vt:lpstr>Permesso negato:</vt:lpstr>
      <vt:lpstr>Permesso verificato:</vt:lpstr>
      <vt:lpstr>Token:</vt:lpstr>
      <vt:lpstr>Ricezione codice da Cloud:</vt:lpstr>
      <vt:lpstr>Inserimento Codice su PIC:</vt:lpstr>
      <vt:lpstr>Invio risultato accesso al cloud:</vt:lpstr>
      <vt:lpstr>Azure Function:</vt:lpstr>
      <vt:lpstr>Presentazione standard di PowerPoint</vt:lpstr>
      <vt:lpstr>Asp Net Identity:</vt:lpstr>
      <vt:lpstr>Gestione edifici, porte, permessi, tokens e Accessi:</vt:lpstr>
      <vt:lpstr>Presentazione standard di PowerPoint</vt:lpstr>
      <vt:lpstr>Gestione Edifici:</vt:lpstr>
      <vt:lpstr>Gestione Edifici:</vt:lpstr>
      <vt:lpstr>Gestione Edifici:</vt:lpstr>
      <vt:lpstr>Gestione Edifici:</vt:lpstr>
      <vt:lpstr>Gestione porte:</vt:lpstr>
      <vt:lpstr>Gestione porte:</vt:lpstr>
      <vt:lpstr>Gestione porte degli edifici: </vt:lpstr>
      <vt:lpstr>Gestione porte degli edifici: </vt:lpstr>
      <vt:lpstr>Presentazione standard di PowerPoint</vt:lpstr>
      <vt:lpstr>Registrazione utente: </vt:lpstr>
      <vt:lpstr>Registrazione utente: </vt:lpstr>
      <vt:lpstr>Gestione permessi gestionali: </vt:lpstr>
      <vt:lpstr>Gestione permessi gestionali:   </vt:lpstr>
      <vt:lpstr>Gestione porte: </vt:lpstr>
      <vt:lpstr>Gestione permessi porte: </vt:lpstr>
      <vt:lpstr>Gestione porte: </vt:lpstr>
      <vt:lpstr>Gestione porte: </vt:lpstr>
      <vt:lpstr>Gestione Utenti: </vt:lpstr>
      <vt:lpstr>Visualizzazione Accessi: </vt:lpstr>
      <vt:lpstr>Visualizzazione Accessi: </vt:lpstr>
      <vt:lpstr>Visualizzazione Accessi: </vt:lpstr>
      <vt:lpstr>Visualizzazione Accessi:  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TECH-GEEKS</dc:title>
  <cp:lastModifiedBy>AMINE CHIKI</cp:lastModifiedBy>
  <cp:revision>1</cp:revision>
  <dcterms:modified xsi:type="dcterms:W3CDTF">2023-07-05T10:24:16Z</dcterms:modified>
</cp:coreProperties>
</file>